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9" r:id="rId4"/>
    <p:sldId id="261" r:id="rId5"/>
    <p:sldId id="263" r:id="rId6"/>
    <p:sldId id="265" r:id="rId7"/>
    <p:sldId id="267" r:id="rId8"/>
    <p:sldId id="269" r:id="rId9"/>
    <p:sldId id="271" r:id="rId10"/>
    <p:sldId id="273" r:id="rId11"/>
    <p:sldId id="275" r:id="rId12"/>
    <p:sldId id="27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5" d="100"/>
          <a:sy n="75" d="100"/>
        </p:scale>
        <p:origin x="54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C078CC-E04F-423E-BCC1-E4BF973CC257}" type="datetimeFigureOut">
              <a:rPr lang="en-US" smtClean="0"/>
              <a:t>9/4/2019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F1D8C1-86FC-4D06-BED3-B917BF5E32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5873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579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093EDAFB-FC41-42E1-AC26-A572EDC5C494}" type="slidenum">
              <a:rPr lang="en-US" altLang="en-US" b="0"/>
              <a:pPr algn="r" eaLnBrk="1" hangingPunct="1">
                <a:spcBef>
                  <a:spcPct val="0"/>
                </a:spcBef>
              </a:pPr>
              <a:t>2</a:t>
            </a:fld>
            <a:endParaRPr lang="en-US" altLang="en-US" b="0"/>
          </a:p>
        </p:txBody>
      </p:sp>
    </p:spTree>
    <p:extLst>
      <p:ext uri="{BB962C8B-B14F-4D97-AF65-F5344CB8AC3E}">
        <p14:creationId xmlns:p14="http://schemas.microsoft.com/office/powerpoint/2010/main" val="17954488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E975B01-BA2A-4665-935F-9FC419DCB635}" type="slidenum">
              <a:rPr lang="en-US" altLang="en-US" smtClean="0"/>
              <a:pPr>
                <a:spcBef>
                  <a:spcPct val="0"/>
                </a:spcBef>
              </a:pPr>
              <a:t>3</a:t>
            </a:fld>
            <a:endParaRPr lang="en-US" altLang="en-US" smtClean="0"/>
          </a:p>
        </p:txBody>
      </p:sp>
      <p:sp>
        <p:nvSpPr>
          <p:cNvPr id="2662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1447800" y="4724400"/>
            <a:ext cx="1841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en-US" altLang="en-US" sz="1400" b="0"/>
          </a:p>
        </p:txBody>
      </p:sp>
    </p:spTree>
    <p:extLst>
      <p:ext uri="{BB962C8B-B14F-4D97-AF65-F5344CB8AC3E}">
        <p14:creationId xmlns:p14="http://schemas.microsoft.com/office/powerpoint/2010/main" val="752292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72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516E28C-7351-48D9-8C0D-0657B4C8D387}" type="slidenum">
              <a:rPr lang="en-US" altLang="en-US" smtClean="0"/>
              <a:pPr>
                <a:spcBef>
                  <a:spcPct val="0"/>
                </a:spcBef>
              </a:pPr>
              <a:t>4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6508001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C62A53A8-8C60-42C3-A6CC-8F0CE8C18FEE}" type="slidenum">
              <a:rPr lang="en-US" altLang="en-US" b="0"/>
              <a:pPr algn="r" eaLnBrk="1" hangingPunct="1">
                <a:spcBef>
                  <a:spcPct val="0"/>
                </a:spcBef>
              </a:pPr>
              <a:t>5</a:t>
            </a:fld>
            <a:endParaRPr lang="en-US" altLang="en-US" b="0"/>
          </a:p>
        </p:txBody>
      </p:sp>
      <p:sp>
        <p:nvSpPr>
          <p:cNvPr id="3891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</p:spTree>
    <p:extLst>
      <p:ext uri="{BB962C8B-B14F-4D97-AF65-F5344CB8AC3E}">
        <p14:creationId xmlns:p14="http://schemas.microsoft.com/office/powerpoint/2010/main" val="6093944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1E6BA65-BFBB-4FA1-9A88-A0F4E01BA7BE}" type="slidenum">
              <a:rPr lang="en-US" altLang="en-US" smtClean="0"/>
              <a:pPr>
                <a:spcBef>
                  <a:spcPct val="0"/>
                </a:spcBef>
              </a:pPr>
              <a:t>6</a:t>
            </a:fld>
            <a:endParaRPr lang="en-US" altLang="en-US" smtClean="0"/>
          </a:p>
        </p:txBody>
      </p:sp>
      <p:sp>
        <p:nvSpPr>
          <p:cNvPr id="1331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</p:spTree>
    <p:extLst>
      <p:ext uri="{BB962C8B-B14F-4D97-AF65-F5344CB8AC3E}">
        <p14:creationId xmlns:p14="http://schemas.microsoft.com/office/powerpoint/2010/main" val="39435079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78F43FA-1240-4979-91E3-7D94F413D9DE}" type="slidenum">
              <a:rPr lang="en-US" altLang="en-US" smtClean="0"/>
              <a:pPr>
                <a:spcBef>
                  <a:spcPct val="0"/>
                </a:spcBef>
              </a:pPr>
              <a:t>8</a:t>
            </a:fld>
            <a:endParaRPr lang="en-US" altLang="en-US" smtClean="0"/>
          </a:p>
        </p:txBody>
      </p:sp>
      <p:sp>
        <p:nvSpPr>
          <p:cNvPr id="337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Text Box 4"/>
          <p:cNvSpPr txBox="1">
            <a:spLocks noChangeArrowheads="1"/>
          </p:cNvSpPr>
          <p:nvPr/>
        </p:nvSpPr>
        <p:spPr bwMode="auto">
          <a:xfrm>
            <a:off x="1447800" y="4724400"/>
            <a:ext cx="1841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35858335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05BE46D-92B1-4CE2-9005-B51A8F25ED22}" type="slidenum">
              <a:rPr lang="en-US" altLang="en-US" smtClean="0"/>
              <a:pPr>
                <a:spcBef>
                  <a:spcPct val="0"/>
                </a:spcBef>
              </a:pPr>
              <a:t>9</a:t>
            </a:fld>
            <a:endParaRPr lang="en-US" altLang="en-US" smtClean="0"/>
          </a:p>
        </p:txBody>
      </p:sp>
      <p:sp>
        <p:nvSpPr>
          <p:cNvPr id="358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</p:spTree>
    <p:extLst>
      <p:ext uri="{BB962C8B-B14F-4D97-AF65-F5344CB8AC3E}">
        <p14:creationId xmlns:p14="http://schemas.microsoft.com/office/powerpoint/2010/main" val="428577807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EA5A16EC-6EF5-44C6-90CD-4F25C5A41678}" type="slidenum">
              <a:rPr lang="en-US" altLang="en-US"/>
              <a:pPr algn="r" eaLnBrk="1" hangingPunct="1">
                <a:spcBef>
                  <a:spcPct val="0"/>
                </a:spcBef>
              </a:pPr>
              <a:t>10</a:t>
            </a:fld>
            <a:endParaRPr lang="en-US" altLang="en-US"/>
          </a:p>
        </p:txBody>
      </p:sp>
      <p:sp>
        <p:nvSpPr>
          <p:cNvPr id="378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Text Box 4"/>
          <p:cNvSpPr txBox="1">
            <a:spLocks noChangeArrowheads="1"/>
          </p:cNvSpPr>
          <p:nvPr/>
        </p:nvSpPr>
        <p:spPr bwMode="auto">
          <a:xfrm>
            <a:off x="1447800" y="4724400"/>
            <a:ext cx="1841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29517990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EDE4E-C514-484C-A782-F0FC228B8C4D}" type="datetimeFigureOut">
              <a:rPr lang="en-US" smtClean="0"/>
              <a:t>9/4/2019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037B9-A5C5-4C3A-8F7C-EEDD9CFB77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19408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EDE4E-C514-484C-A782-F0FC228B8C4D}" type="datetimeFigureOut">
              <a:rPr lang="en-US" smtClean="0"/>
              <a:t>9/4/2019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037B9-A5C5-4C3A-8F7C-EEDD9CFB77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06437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EDE4E-C514-484C-A782-F0FC228B8C4D}" type="datetimeFigureOut">
              <a:rPr lang="en-US" smtClean="0"/>
              <a:t>9/4/2019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037B9-A5C5-4C3A-8F7C-EEDD9CFB77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4002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EDE4E-C514-484C-A782-F0FC228B8C4D}" type="datetimeFigureOut">
              <a:rPr lang="en-US" smtClean="0"/>
              <a:t>9/4/2019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037B9-A5C5-4C3A-8F7C-EEDD9CFB77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258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EDE4E-C514-484C-A782-F0FC228B8C4D}" type="datetimeFigureOut">
              <a:rPr lang="en-US" smtClean="0"/>
              <a:t>9/4/2019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037B9-A5C5-4C3A-8F7C-EEDD9CFB77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6631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EDE4E-C514-484C-A782-F0FC228B8C4D}" type="datetimeFigureOut">
              <a:rPr lang="en-US" smtClean="0"/>
              <a:t>9/4/2019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037B9-A5C5-4C3A-8F7C-EEDD9CFB77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27981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EDE4E-C514-484C-A782-F0FC228B8C4D}" type="datetimeFigureOut">
              <a:rPr lang="en-US" smtClean="0"/>
              <a:t>9/4/2019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037B9-A5C5-4C3A-8F7C-EEDD9CFB77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18228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EDE4E-C514-484C-A782-F0FC228B8C4D}" type="datetimeFigureOut">
              <a:rPr lang="en-US" smtClean="0"/>
              <a:t>9/4/2019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037B9-A5C5-4C3A-8F7C-EEDD9CFB77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6801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EDE4E-C514-484C-A782-F0FC228B8C4D}" type="datetimeFigureOut">
              <a:rPr lang="en-US" smtClean="0"/>
              <a:t>9/4/2019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037B9-A5C5-4C3A-8F7C-EEDD9CFB77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86563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EDE4E-C514-484C-A782-F0FC228B8C4D}" type="datetimeFigureOut">
              <a:rPr lang="en-US" smtClean="0"/>
              <a:t>9/4/2019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037B9-A5C5-4C3A-8F7C-EEDD9CFB77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4384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EDE4E-C514-484C-A782-F0FC228B8C4D}" type="datetimeFigureOut">
              <a:rPr lang="en-US" smtClean="0"/>
              <a:t>9/4/2019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037B9-A5C5-4C3A-8F7C-EEDD9CFB77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47992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1EDE4E-C514-484C-A782-F0FC228B8C4D}" type="datetimeFigureOut">
              <a:rPr lang="en-US" smtClean="0"/>
              <a:t>9/4/2019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1037B9-A5C5-4C3A-8F7C-EEDD9CFB77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0156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97000" y="0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12.2 &amp; 12.3 </a:t>
            </a:r>
            <a:br>
              <a:rPr lang="en-US" b="1" dirty="0" smtClean="0"/>
            </a:br>
            <a:r>
              <a:rPr lang="en-US" b="1" dirty="0" smtClean="0"/>
              <a:t>Reconstruction Issues &amp; End of Reconstruction</a:t>
            </a:r>
            <a:endParaRPr lang="en-US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7600" y="2831703"/>
            <a:ext cx="4278820" cy="3196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57111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9"/>
          <p:cNvSpPr>
            <a:spLocks noChangeArrowheads="1"/>
          </p:cNvSpPr>
          <p:nvPr/>
        </p:nvSpPr>
        <p:spPr bwMode="auto">
          <a:xfrm>
            <a:off x="1566864" y="5105400"/>
            <a:ext cx="9253537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>
                <a:latin typeface="Verdana" panose="020B0604030504040204" pitchFamily="34" charset="0"/>
              </a:rPr>
              <a:t>Over time, Americans chose to let the South tend to its own affairs despite the price paid by newly freed slaves.</a:t>
            </a:r>
          </a:p>
        </p:txBody>
      </p:sp>
      <p:sp>
        <p:nvSpPr>
          <p:cNvPr id="36867" name="Rectangle 2"/>
          <p:cNvSpPr>
            <a:spLocks noChangeArrowheads="1"/>
          </p:cNvSpPr>
          <p:nvPr/>
        </p:nvSpPr>
        <p:spPr bwMode="auto">
          <a:xfrm>
            <a:off x="1524000" y="995363"/>
            <a:ext cx="9144000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800" b="1">
                <a:latin typeface="Verdana" panose="020B0604030504040204" pitchFamily="34" charset="0"/>
              </a:rPr>
              <a:t>The Civil War affected the balance of power </a:t>
            </a:r>
            <a:br>
              <a:rPr lang="en-US" altLang="en-US" sz="2800" b="1">
                <a:latin typeface="Verdana" panose="020B0604030504040204" pitchFamily="34" charset="0"/>
              </a:rPr>
            </a:br>
            <a:r>
              <a:rPr lang="en-US" altLang="en-US" sz="2800" b="1">
                <a:latin typeface="Verdana" panose="020B0604030504040204" pitchFamily="34" charset="0"/>
              </a:rPr>
              <a:t>between the federal government and the states.</a:t>
            </a:r>
          </a:p>
        </p:txBody>
      </p:sp>
      <p:pic>
        <p:nvPicPr>
          <p:cNvPr id="36868" name="Picture 2" descr="hsus_ch31_s1_USMa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2286000"/>
            <a:ext cx="3810000" cy="2476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869" name="Picture 12" descr="hsus_ch12_s3_WhiteHous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7926" y="2362201"/>
            <a:ext cx="3267075" cy="2447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548532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Box 1"/>
          <p:cNvSpPr txBox="1">
            <a:spLocks noChangeArrowheads="1"/>
          </p:cNvSpPr>
          <p:nvPr/>
        </p:nvSpPr>
        <p:spPr bwMode="auto">
          <a:xfrm>
            <a:off x="1546225" y="990601"/>
            <a:ext cx="86106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800" b="1"/>
              <a:t>Section 12.3 Review Questions</a:t>
            </a:r>
          </a:p>
        </p:txBody>
      </p:sp>
      <p:sp>
        <p:nvSpPr>
          <p:cNvPr id="38915" name="TextBox 2"/>
          <p:cNvSpPr txBox="1">
            <a:spLocks noChangeArrowheads="1"/>
          </p:cNvSpPr>
          <p:nvPr/>
        </p:nvSpPr>
        <p:spPr bwMode="auto">
          <a:xfrm>
            <a:off x="1546226" y="1514476"/>
            <a:ext cx="9121775" cy="526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buFontTx/>
              <a:buAutoNum type="arabicPeriod"/>
            </a:pPr>
            <a:r>
              <a:rPr lang="en-US" altLang="en-US" sz="2800" b="1"/>
              <a:t>In what ways was the Grant Administration corrupt? (Pg. 419-420)</a:t>
            </a:r>
          </a:p>
          <a:p>
            <a:pPr>
              <a:buFontTx/>
              <a:buAutoNum type="arabicPeriod"/>
            </a:pPr>
            <a:r>
              <a:rPr lang="en-US" altLang="en-US" sz="2800" b="1"/>
              <a:t>What are 3 reasons that the Reconstruction ended? (Pg. 421-422)</a:t>
            </a:r>
          </a:p>
          <a:p>
            <a:pPr>
              <a:buFontTx/>
              <a:buAutoNum type="arabicPeriod"/>
            </a:pPr>
            <a:r>
              <a:rPr lang="en-US" altLang="en-US" sz="2800" b="1"/>
              <a:t>What were 2 lasting effects of the Reconstruction on African-Americans? (Pg. 425)</a:t>
            </a:r>
          </a:p>
          <a:p>
            <a:pPr>
              <a:buFontTx/>
              <a:buAutoNum type="arabicPeriod"/>
            </a:pPr>
            <a:r>
              <a:rPr lang="en-US" altLang="en-US" sz="2800" b="1"/>
              <a:t>What was a lasting effect of the Reconstruction on women? (Pg. 425)</a:t>
            </a:r>
          </a:p>
          <a:p>
            <a:pPr>
              <a:buFontTx/>
              <a:buAutoNum type="arabicPeriod"/>
            </a:pPr>
            <a:r>
              <a:rPr lang="en-US" altLang="en-US" sz="2800" b="1"/>
              <a:t>What effect(s) did the Reconstruction have on state and national politics? (Pg. 427)</a:t>
            </a:r>
          </a:p>
          <a:p>
            <a:pPr>
              <a:buFontTx/>
              <a:buAutoNum type="arabicPeriod"/>
            </a:pPr>
            <a:r>
              <a:rPr lang="en-US" altLang="en-US" sz="2800" b="1"/>
              <a:t>What effect(s) did the Reconstruction have on state and federal power? (Pg. 427)</a:t>
            </a:r>
          </a:p>
        </p:txBody>
      </p:sp>
    </p:spTree>
    <p:extLst>
      <p:ext uri="{BB962C8B-B14F-4D97-AF65-F5344CB8AC3E}">
        <p14:creationId xmlns:p14="http://schemas.microsoft.com/office/powerpoint/2010/main" val="42884417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extBox 1"/>
          <p:cNvSpPr txBox="1">
            <a:spLocks noChangeArrowheads="1"/>
          </p:cNvSpPr>
          <p:nvPr/>
        </p:nvSpPr>
        <p:spPr bwMode="auto">
          <a:xfrm>
            <a:off x="1560514" y="1066801"/>
            <a:ext cx="9107487" cy="3478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buFontTx/>
              <a:buAutoNum type="arabicPeriod"/>
            </a:pPr>
            <a:r>
              <a:rPr lang="en-US" altLang="en-US"/>
              <a:t>Vice President accused of stealing profits from railroads; he gave high-level positions to friends and acquaintances</a:t>
            </a:r>
          </a:p>
          <a:p>
            <a:pPr>
              <a:buFontTx/>
              <a:buAutoNum type="arabicPeriod"/>
            </a:pPr>
            <a:r>
              <a:rPr lang="en-US" altLang="en-US"/>
              <a:t> Radical Republicans lost power; military expenses; Freedmen’s Bureau dissolve</a:t>
            </a:r>
          </a:p>
          <a:p>
            <a:pPr>
              <a:buFontTx/>
              <a:buAutoNum type="arabicPeriod"/>
            </a:pPr>
            <a:r>
              <a:rPr lang="en-US" altLang="en-US"/>
              <a:t>14</a:t>
            </a:r>
            <a:r>
              <a:rPr lang="en-US" altLang="en-US" baseline="30000"/>
              <a:t>th</a:t>
            </a:r>
            <a:r>
              <a:rPr lang="en-US" altLang="en-US"/>
              <a:t> Amendment (equal rights); 15</a:t>
            </a:r>
            <a:r>
              <a:rPr lang="en-US" altLang="en-US" baseline="30000"/>
              <a:t>th</a:t>
            </a:r>
            <a:r>
              <a:rPr lang="en-US" altLang="en-US"/>
              <a:t> Amendment (male right to vote); land ownership; etc.</a:t>
            </a:r>
          </a:p>
          <a:p>
            <a:pPr>
              <a:buFontTx/>
              <a:buAutoNum type="arabicPeriod"/>
            </a:pPr>
            <a:r>
              <a:rPr lang="en-US" altLang="en-US"/>
              <a:t>Suffrage movement began</a:t>
            </a:r>
          </a:p>
          <a:p>
            <a:pPr>
              <a:buFontTx/>
              <a:buAutoNum type="arabicPeriod"/>
            </a:pPr>
            <a:r>
              <a:rPr lang="en-US" altLang="en-US"/>
              <a:t>Republicans became “party of Lincoln”, Democratic party became “big business party”</a:t>
            </a:r>
          </a:p>
          <a:p>
            <a:pPr>
              <a:buFontTx/>
              <a:buAutoNum type="arabicPeriod"/>
            </a:pPr>
            <a:r>
              <a:rPr lang="en-US" altLang="en-US"/>
              <a:t>Balance of power</a:t>
            </a:r>
          </a:p>
        </p:txBody>
      </p:sp>
    </p:spTree>
    <p:extLst>
      <p:ext uri="{BB962C8B-B14F-4D97-AF65-F5344CB8AC3E}">
        <p14:creationId xmlns:p14="http://schemas.microsoft.com/office/powerpoint/2010/main" val="19695186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Box 2"/>
          <p:cNvSpPr txBox="1">
            <a:spLocks noChangeArrowheads="1"/>
          </p:cNvSpPr>
          <p:nvPr/>
        </p:nvSpPr>
        <p:spPr bwMode="auto">
          <a:xfrm>
            <a:off x="1524000" y="949325"/>
            <a:ext cx="9144000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/>
              <a:t>Reconstruction state constitutions mandated the creation of the public school system.</a:t>
            </a:r>
          </a:p>
        </p:txBody>
      </p:sp>
      <p:sp>
        <p:nvSpPr>
          <p:cNvPr id="23555" name="TextBox 4"/>
          <p:cNvSpPr txBox="1">
            <a:spLocks noChangeArrowheads="1"/>
          </p:cNvSpPr>
          <p:nvPr/>
        </p:nvSpPr>
        <p:spPr bwMode="auto">
          <a:xfrm>
            <a:off x="1538288" y="2316163"/>
            <a:ext cx="6919912" cy="267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0" dirty="0"/>
              <a:t>Public schools grew slowly in the South.  </a:t>
            </a:r>
          </a:p>
          <a:p>
            <a:pPr eaLnBrk="1" hangingPunct="1"/>
            <a:endParaRPr lang="en-US" altLang="en-US" sz="2800" b="0" dirty="0"/>
          </a:p>
          <a:p>
            <a:pPr eaLnBrk="1" hangingPunct="1"/>
            <a:r>
              <a:rPr lang="en-US" altLang="en-US" sz="2800" b="0" dirty="0"/>
              <a:t>The system was expensive as there needed to be two schools in every district due to </a:t>
            </a:r>
            <a:r>
              <a:rPr lang="en-US" altLang="en-US" sz="2800" dirty="0">
                <a:solidFill>
                  <a:srgbClr val="FF0000"/>
                </a:solidFill>
              </a:rPr>
              <a:t>segregation</a:t>
            </a:r>
            <a:r>
              <a:rPr lang="en-US" altLang="en-US" sz="2800" b="0" dirty="0">
                <a:solidFill>
                  <a:srgbClr val="FF0000"/>
                </a:solidFill>
              </a:rPr>
              <a:t>.</a:t>
            </a:r>
          </a:p>
        </p:txBody>
      </p:sp>
      <p:sp>
        <p:nvSpPr>
          <p:cNvPr id="23556" name="TextBox 28"/>
          <p:cNvSpPr txBox="1">
            <a:spLocks noChangeArrowheads="1"/>
          </p:cNvSpPr>
          <p:nvPr/>
        </p:nvSpPr>
        <p:spPr bwMode="auto">
          <a:xfrm>
            <a:off x="1981200" y="5334000"/>
            <a:ext cx="8305800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0"/>
              <a:t>Some Republicans proposed </a:t>
            </a:r>
            <a:r>
              <a:rPr lang="en-US" altLang="en-US" sz="2800">
                <a:solidFill>
                  <a:srgbClr val="FF0000"/>
                </a:solidFill>
              </a:rPr>
              <a:t>integration</a:t>
            </a:r>
            <a:r>
              <a:rPr lang="en-US" altLang="en-US" sz="2800" b="0"/>
              <a:t> but the idea was generally unpopular.</a:t>
            </a:r>
          </a:p>
        </p:txBody>
      </p:sp>
      <p:pic>
        <p:nvPicPr>
          <p:cNvPr id="23557" name="Picture 22" descr="MCj02919320000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7200" y="2282826"/>
            <a:ext cx="2292350" cy="236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702022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16"/>
          <p:cNvSpPr txBox="1">
            <a:spLocks noChangeArrowheads="1"/>
          </p:cNvSpPr>
          <p:nvPr/>
        </p:nvSpPr>
        <p:spPr bwMode="auto">
          <a:xfrm>
            <a:off x="1516062" y="990600"/>
            <a:ext cx="9151938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/>
              <a:t>Reconstruction also offered white and black women opportunities they did not find in the North.</a:t>
            </a:r>
          </a:p>
        </p:txBody>
      </p:sp>
      <p:pic>
        <p:nvPicPr>
          <p:cNvPr id="2560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1" y="2514601"/>
            <a:ext cx="2524125" cy="3343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4" name="Title 4"/>
          <p:cNvSpPr>
            <a:spLocks/>
          </p:cNvSpPr>
          <p:nvPr/>
        </p:nvSpPr>
        <p:spPr bwMode="auto">
          <a:xfrm>
            <a:off x="1535114" y="2374900"/>
            <a:ext cx="5246687" cy="410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0">
                <a:solidFill>
                  <a:schemeClr val="tx2"/>
                </a:solidFill>
              </a:rPr>
              <a:t>Single women carved out new roles for themselves, especially in the school system developed during Reconstruction.</a:t>
            </a:r>
          </a:p>
        </p:txBody>
      </p:sp>
    </p:spTree>
    <p:extLst>
      <p:ext uri="{BB962C8B-B14F-4D97-AF65-F5344CB8AC3E}">
        <p14:creationId xmlns:p14="http://schemas.microsoft.com/office/powerpoint/2010/main" val="15531218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>
            <a:spLocks noChangeArrowheads="1"/>
          </p:cNvSpPr>
          <p:nvPr/>
        </p:nvSpPr>
        <p:spPr bwMode="auto">
          <a:xfrm>
            <a:off x="2438400" y="1295400"/>
            <a:ext cx="7391400" cy="10668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CDCDFF">
                  <a:alpha val="62000"/>
                </a:srgbClr>
              </a:gs>
              <a:gs pos="100000">
                <a:schemeClr val="bg1"/>
              </a:gs>
            </a:gsLst>
            <a:lin ang="5400000" scaled="1"/>
          </a:gradFill>
          <a:ln w="9525" algn="ctr">
            <a:solidFill>
              <a:schemeClr val="accent2"/>
            </a:solidFill>
            <a:round/>
            <a:headEnd/>
            <a:tailEnd/>
          </a:ln>
          <a:effectLst>
            <a:outerShdw dist="53882" dir="2700000" algn="ctr" rotWithShape="0">
              <a:srgbClr val="ADC793">
                <a:alpha val="46001"/>
              </a:srgbClr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endParaRPr lang="en-US" sz="2200">
              <a:solidFill>
                <a:schemeClr val="lt1"/>
              </a:solidFill>
            </a:endParaRPr>
          </a:p>
        </p:txBody>
      </p:sp>
      <p:sp>
        <p:nvSpPr>
          <p:cNvPr id="29699" name="TextBox 2"/>
          <p:cNvSpPr txBox="1">
            <a:spLocks noChangeArrowheads="1"/>
          </p:cNvSpPr>
          <p:nvPr/>
        </p:nvSpPr>
        <p:spPr bwMode="auto">
          <a:xfrm>
            <a:off x="2514600" y="1447800"/>
            <a:ext cx="7162800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800"/>
              <a:t>The South had many problems </a:t>
            </a:r>
            <a:br>
              <a:rPr lang="en-US" altLang="en-US" sz="2800"/>
            </a:br>
            <a:r>
              <a:rPr lang="en-US" altLang="en-US" sz="2800"/>
              <a:t>that made success challenging.</a:t>
            </a:r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6400800" y="2343151"/>
            <a:ext cx="4114800" cy="330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73050" indent="-273050">
              <a:defRPr sz="2000" b="1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Aft>
                <a:spcPct val="60000"/>
              </a:spcAft>
              <a:buFont typeface="Arial" panose="020B0604020202020204" pitchFamily="34" charset="0"/>
              <a:buNone/>
            </a:pPr>
            <a:endParaRPr lang="en-US" altLang="en-US" sz="2200" b="0"/>
          </a:p>
          <a:p>
            <a:pPr eaLnBrk="1" hangingPunct="1">
              <a:spcAft>
                <a:spcPct val="60000"/>
              </a:spcAft>
              <a:buFont typeface="Arial" panose="020B0604020202020204" pitchFamily="34" charset="0"/>
              <a:buChar char="•"/>
            </a:pPr>
            <a:r>
              <a:rPr lang="en-US" altLang="en-US" sz="2800" b="0"/>
              <a:t>limited protection for African Americans</a:t>
            </a:r>
          </a:p>
          <a:p>
            <a:pPr eaLnBrk="1" hangingPunct="1">
              <a:spcAft>
                <a:spcPct val="60000"/>
              </a:spcAft>
              <a:buFont typeface="Arial" panose="020B0604020202020204" pitchFamily="34" charset="0"/>
              <a:buChar char="•"/>
            </a:pPr>
            <a:r>
              <a:rPr lang="en-US" altLang="en-US" sz="2800" b="0"/>
              <a:t>racial violence</a:t>
            </a:r>
          </a:p>
          <a:p>
            <a:pPr eaLnBrk="1" hangingPunct="1">
              <a:spcAft>
                <a:spcPct val="60000"/>
              </a:spcAft>
              <a:buFont typeface="Arial" panose="020B0604020202020204" pitchFamily="34" charset="0"/>
              <a:buChar char="•"/>
            </a:pPr>
            <a:r>
              <a:rPr lang="en-US" altLang="en-US" sz="2800" b="0"/>
              <a:t>rampant corruption</a:t>
            </a:r>
          </a:p>
        </p:txBody>
      </p:sp>
      <p:sp>
        <p:nvSpPr>
          <p:cNvPr id="13319" name="Text Box 7"/>
          <p:cNvSpPr txBox="1">
            <a:spLocks noChangeArrowheads="1"/>
          </p:cNvSpPr>
          <p:nvPr/>
        </p:nvSpPr>
        <p:spPr bwMode="auto">
          <a:xfrm>
            <a:off x="1676400" y="2384426"/>
            <a:ext cx="4724400" cy="3927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73050" indent="-273050">
              <a:defRPr sz="2000" b="1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altLang="en-US" sz="2800" b="0"/>
              <a:t>many illiterate southerners</a:t>
            </a:r>
          </a:p>
          <a:p>
            <a:pPr eaLnBrk="1" hangingPunct="1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altLang="en-US" sz="2800" b="0"/>
              <a:t>poor quality medical care</a:t>
            </a:r>
          </a:p>
          <a:p>
            <a:pPr eaLnBrk="1" hangingPunct="1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altLang="en-US" sz="2800" b="0"/>
              <a:t>poor quality housing</a:t>
            </a:r>
          </a:p>
          <a:p>
            <a:pPr eaLnBrk="1" hangingPunct="1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altLang="en-US" sz="2800" b="0"/>
              <a:t>slower economic production than the North</a:t>
            </a:r>
          </a:p>
        </p:txBody>
      </p:sp>
    </p:spTree>
    <p:extLst>
      <p:ext uri="{BB962C8B-B14F-4D97-AF65-F5344CB8AC3E}">
        <p14:creationId xmlns:p14="http://schemas.microsoft.com/office/powerpoint/2010/main" val="10504297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33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33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133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133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133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133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133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133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133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133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133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33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133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133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5"/>
          <p:cNvSpPr>
            <a:spLocks noChangeArrowheads="1"/>
          </p:cNvSpPr>
          <p:nvPr/>
        </p:nvSpPr>
        <p:spPr bwMode="auto">
          <a:xfrm>
            <a:off x="1752600" y="1066800"/>
            <a:ext cx="8915400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en-US" sz="2800" b="0"/>
              <a:t>Congressional passing and use of the </a:t>
            </a:r>
            <a:br>
              <a:rPr lang="en-US" altLang="en-US" sz="2800" b="0"/>
            </a:br>
            <a:r>
              <a:rPr lang="en-US" altLang="en-US" sz="2800">
                <a:solidFill>
                  <a:srgbClr val="FF0000"/>
                </a:solidFill>
              </a:rPr>
              <a:t>Enforcement Acts </a:t>
            </a:r>
            <a:r>
              <a:rPr lang="en-US" altLang="en-US" sz="2800" b="0"/>
              <a:t>reduced racial violence.</a:t>
            </a:r>
          </a:p>
        </p:txBody>
      </p:sp>
      <p:sp>
        <p:nvSpPr>
          <p:cNvPr id="22532" name="Rectangle 5"/>
          <p:cNvSpPr>
            <a:spLocks noChangeArrowheads="1"/>
          </p:cNvSpPr>
          <p:nvPr/>
        </p:nvSpPr>
        <p:spPr bwMode="auto">
          <a:xfrm>
            <a:off x="3219450" y="2020889"/>
            <a:ext cx="6527800" cy="5119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36538" indent="-236538">
              <a:defRPr sz="2000" b="1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Aft>
                <a:spcPct val="55000"/>
              </a:spcAft>
              <a:buFontTx/>
              <a:buChar char="•"/>
            </a:pPr>
            <a:r>
              <a:rPr lang="en-US" altLang="en-US" sz="2800"/>
              <a:t>The acts made it federal crime to interfere with a citizen’s right to vote.</a:t>
            </a:r>
          </a:p>
          <a:p>
            <a:pPr eaLnBrk="1" hangingPunct="1">
              <a:spcAft>
                <a:spcPct val="55000"/>
              </a:spcAft>
              <a:buFontTx/>
              <a:buChar char="•"/>
            </a:pPr>
            <a:r>
              <a:rPr lang="en-US" altLang="en-US" sz="2800"/>
              <a:t>Congress used the Enforcement Acts to indict Klansmen throughout the South.</a:t>
            </a:r>
          </a:p>
          <a:p>
            <a:pPr eaLnBrk="1" hangingPunct="1">
              <a:spcAft>
                <a:spcPct val="55000"/>
              </a:spcAft>
              <a:buFontTx/>
              <a:buChar char="•"/>
            </a:pPr>
            <a:r>
              <a:rPr lang="en-US" altLang="en-US" sz="2800"/>
              <a:t>Although violence declined, racial hatred persisted.</a:t>
            </a:r>
          </a:p>
          <a:p>
            <a:pPr eaLnBrk="1" hangingPunct="1">
              <a:buFontTx/>
              <a:buChar char="•"/>
            </a:pPr>
            <a:endParaRPr lang="en-US" altLang="en-US" sz="2800" b="0"/>
          </a:p>
        </p:txBody>
      </p:sp>
      <p:pic>
        <p:nvPicPr>
          <p:cNvPr id="37892" name="Picture 9" descr="hsus_ch12_s1_ballotbox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47251" y="5181600"/>
            <a:ext cx="1044575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893" name="Picture 11" descr="Parchment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1925" y="2909889"/>
            <a:ext cx="2209800" cy="202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894" name="TextBox 10"/>
          <p:cNvSpPr txBox="1">
            <a:spLocks noChangeArrowheads="1"/>
          </p:cNvSpPr>
          <p:nvPr/>
        </p:nvSpPr>
        <p:spPr bwMode="auto">
          <a:xfrm>
            <a:off x="1384300" y="3124201"/>
            <a:ext cx="2209800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b="0">
                <a:solidFill>
                  <a:srgbClr val="003399"/>
                </a:solidFill>
              </a:rPr>
              <a:t>The</a:t>
            </a:r>
          </a:p>
          <a:p>
            <a:pPr algn="ctr" eaLnBrk="1" hangingPunct="1"/>
            <a:r>
              <a:rPr lang="en-US" altLang="en-US" b="0">
                <a:solidFill>
                  <a:srgbClr val="003399"/>
                </a:solidFill>
              </a:rPr>
              <a:t>Enforcement Acts,</a:t>
            </a:r>
          </a:p>
          <a:p>
            <a:pPr algn="ctr" eaLnBrk="1" hangingPunct="1"/>
            <a:r>
              <a:rPr lang="en-US" altLang="en-US" b="0">
                <a:solidFill>
                  <a:srgbClr val="003399"/>
                </a:solidFill>
              </a:rPr>
              <a:t>1870, 1871</a:t>
            </a:r>
            <a:r>
              <a:rPr lang="en-US" altLang="en-US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9142943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25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25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225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225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225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225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12"/>
          <p:cNvSpPr>
            <a:spLocks noChangeArrowheads="1"/>
          </p:cNvSpPr>
          <p:nvPr/>
        </p:nvSpPr>
        <p:spPr bwMode="auto">
          <a:xfrm>
            <a:off x="1524000" y="1800226"/>
            <a:ext cx="9144000" cy="267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sz="2800">
                <a:latin typeface="Verdana" panose="020B0604030504040204" pitchFamily="34" charset="0"/>
              </a:rPr>
              <a:t>Corruption throughout the North and South became a more pressing issue. 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sz="2800">
                <a:latin typeface="Verdana" panose="020B0604030504040204" pitchFamily="34" charset="0"/>
              </a:rPr>
              <a:t>A financial collapse and the North’s unwillingness to maintain an eternal presence in the South eroded the reach of Reconstruction.</a:t>
            </a:r>
          </a:p>
        </p:txBody>
      </p:sp>
      <p:sp>
        <p:nvSpPr>
          <p:cNvPr id="12291" name="Rectangle 11"/>
          <p:cNvSpPr>
            <a:spLocks noChangeArrowheads="1"/>
          </p:cNvSpPr>
          <p:nvPr/>
        </p:nvSpPr>
        <p:spPr bwMode="auto">
          <a:xfrm>
            <a:off x="2590800" y="1144589"/>
            <a:ext cx="80772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>
                <a:latin typeface="Verdana" panose="020B0604030504040204" pitchFamily="34" charset="0"/>
              </a:rPr>
              <a:t>How and why did Reconstruction end?</a:t>
            </a:r>
          </a:p>
        </p:txBody>
      </p:sp>
      <p:pic>
        <p:nvPicPr>
          <p:cNvPr id="12292" name="Picture 5" descr="HSUS09_EQ_logoSmall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1203325"/>
            <a:ext cx="558800" cy="59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446410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"/>
          <p:cNvSpPr>
            <a:spLocks noChangeArrowheads="1"/>
          </p:cNvSpPr>
          <p:nvPr/>
        </p:nvSpPr>
        <p:spPr bwMode="auto">
          <a:xfrm>
            <a:off x="1752600" y="1905000"/>
            <a:ext cx="8915400" cy="181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sz="2800"/>
              <a:t>A series of Supreme Court decisions gave the federal government less control over the South and ate away at the few protections African Americans had gained.</a:t>
            </a:r>
          </a:p>
        </p:txBody>
      </p:sp>
      <p:sp>
        <p:nvSpPr>
          <p:cNvPr id="14339" name="TextBox 2"/>
          <p:cNvSpPr txBox="1">
            <a:spLocks noChangeArrowheads="1"/>
          </p:cNvSpPr>
          <p:nvPr/>
        </p:nvSpPr>
        <p:spPr bwMode="auto">
          <a:xfrm>
            <a:off x="2438400" y="1143001"/>
            <a:ext cx="7391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/>
              <a:t>End of Reconstruction (Continued)</a:t>
            </a:r>
          </a:p>
        </p:txBody>
      </p:sp>
    </p:spTree>
    <p:extLst>
      <p:ext uri="{BB962C8B-B14F-4D97-AF65-F5344CB8AC3E}">
        <p14:creationId xmlns:p14="http://schemas.microsoft.com/office/powerpoint/2010/main" val="24069123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>
            <a:spLocks noChangeArrowheads="1"/>
          </p:cNvSpPr>
          <p:nvPr/>
        </p:nvSpPr>
        <p:spPr bwMode="auto">
          <a:xfrm>
            <a:off x="2400300" y="5432425"/>
            <a:ext cx="7505700" cy="1379538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00B0F0">
                  <a:alpha val="50000"/>
                </a:srgbClr>
              </a:gs>
              <a:gs pos="100000">
                <a:schemeClr val="bg1"/>
              </a:gs>
            </a:gsLst>
            <a:lin ang="13500000" scaled="1"/>
          </a:gradFill>
          <a:ln w="9525" algn="ctr">
            <a:solidFill>
              <a:schemeClr val="accent2"/>
            </a:solidFill>
            <a:round/>
            <a:headEnd/>
            <a:tailEnd/>
          </a:ln>
          <a:effectLst>
            <a:outerShdw dist="53882" dir="2700000" algn="ctr" rotWithShape="0">
              <a:srgbClr val="ADC793">
                <a:alpha val="46001"/>
              </a:srgbClr>
            </a:outerShdw>
          </a:effectLst>
        </p:spPr>
        <p:txBody>
          <a:bodyPr vert="eaVert" wrap="none" anchor="ctr"/>
          <a:lstStyle>
            <a:lvl1pPr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en-US" altLang="en-US" u="sng">
              <a:latin typeface="Verdana" panose="020B0604030504040204" pitchFamily="34" charset="0"/>
            </a:endParaRPr>
          </a:p>
        </p:txBody>
      </p:sp>
      <p:sp>
        <p:nvSpPr>
          <p:cNvPr id="2" name="Rounded Rectangle 4"/>
          <p:cNvSpPr>
            <a:spLocks noChangeArrowheads="1"/>
          </p:cNvSpPr>
          <p:nvPr/>
        </p:nvSpPr>
        <p:spPr bwMode="auto">
          <a:xfrm>
            <a:off x="6113463" y="1587500"/>
            <a:ext cx="4572000" cy="3449638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CC66">
                  <a:alpha val="75000"/>
                </a:srgbClr>
              </a:gs>
              <a:gs pos="100000">
                <a:schemeClr val="bg1"/>
              </a:gs>
            </a:gsLst>
            <a:lin ang="5400000" scaled="1"/>
          </a:gradFill>
          <a:ln w="9525" algn="ctr">
            <a:solidFill>
              <a:schemeClr val="accent2"/>
            </a:solidFill>
            <a:round/>
            <a:headEnd/>
            <a:tailEnd/>
          </a:ln>
          <a:effectLst>
            <a:outerShdw dist="53882" dir="2700000" algn="ctr" rotWithShape="0">
              <a:srgbClr val="ADC793">
                <a:alpha val="46001"/>
              </a:srgbClr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endParaRPr lang="en-US">
              <a:solidFill>
                <a:schemeClr val="lt1"/>
              </a:solidFill>
            </a:endParaRPr>
          </a:p>
        </p:txBody>
      </p:sp>
      <p:sp>
        <p:nvSpPr>
          <p:cNvPr id="3" name="Rounded Rectangle 4"/>
          <p:cNvSpPr>
            <a:spLocks noChangeArrowheads="1"/>
          </p:cNvSpPr>
          <p:nvPr/>
        </p:nvSpPr>
        <p:spPr bwMode="auto">
          <a:xfrm>
            <a:off x="1447800" y="1471613"/>
            <a:ext cx="4648200" cy="3681412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CDCDFF">
                  <a:alpha val="62000"/>
                </a:srgbClr>
              </a:gs>
              <a:gs pos="100000">
                <a:schemeClr val="bg1"/>
              </a:gs>
            </a:gsLst>
            <a:lin ang="5400000" scaled="1"/>
          </a:gradFill>
          <a:ln w="9525" algn="ctr">
            <a:solidFill>
              <a:schemeClr val="accent2"/>
            </a:solidFill>
            <a:round/>
            <a:headEnd/>
            <a:tailEnd/>
          </a:ln>
          <a:effectLst>
            <a:outerShdw dist="53882" dir="2700000" algn="ctr" rotWithShape="0">
              <a:srgbClr val="ADC793">
                <a:alpha val="46001"/>
              </a:srgbClr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endParaRPr lang="en-US">
              <a:solidFill>
                <a:schemeClr val="lt1"/>
              </a:solidFill>
            </a:endParaRPr>
          </a:p>
        </p:txBody>
      </p:sp>
      <p:sp>
        <p:nvSpPr>
          <p:cNvPr id="4" name="Text Box 130"/>
          <p:cNvSpPr txBox="1">
            <a:spLocks noChangeArrowheads="1"/>
          </p:cNvSpPr>
          <p:nvPr/>
        </p:nvSpPr>
        <p:spPr bwMode="auto">
          <a:xfrm>
            <a:off x="1524001" y="1501776"/>
            <a:ext cx="5457825" cy="3452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25425" indent="-225425"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Aft>
                <a:spcPct val="60000"/>
              </a:spcAft>
            </a:pPr>
            <a:r>
              <a:rPr lang="en-US" altLang="en-US" sz="2000" b="1">
                <a:solidFill>
                  <a:srgbClr val="003399"/>
                </a:solidFill>
                <a:latin typeface="Verdana" panose="020B0604030504040204" pitchFamily="34" charset="0"/>
              </a:rPr>
              <a:t>  </a:t>
            </a:r>
            <a:r>
              <a:rPr lang="en-US" altLang="en-US" sz="2800" b="1">
                <a:solidFill>
                  <a:srgbClr val="003399"/>
                </a:solidFill>
                <a:latin typeface="Verdana" panose="020B0604030504040204" pitchFamily="34" charset="0"/>
              </a:rPr>
              <a:t>For everyone:</a:t>
            </a:r>
          </a:p>
          <a:p>
            <a:pPr eaLnBrk="1" hangingPunct="1">
              <a:spcAft>
                <a:spcPct val="60000"/>
              </a:spcAft>
              <a:buFont typeface="Arial" panose="020B0604020202020204" pitchFamily="34" charset="0"/>
              <a:buChar char="•"/>
            </a:pPr>
            <a:r>
              <a:rPr lang="en-US" altLang="en-US" sz="2800">
                <a:latin typeface="Verdana" panose="020B0604030504040204" pitchFamily="34" charset="0"/>
              </a:rPr>
              <a:t>tax-supported school system</a:t>
            </a:r>
          </a:p>
          <a:p>
            <a:pPr eaLnBrk="1" hangingPunct="1">
              <a:spcAft>
                <a:spcPct val="60000"/>
              </a:spcAft>
              <a:buFont typeface="Arial" panose="020B0604020202020204" pitchFamily="34" charset="0"/>
              <a:buChar char="•"/>
            </a:pPr>
            <a:r>
              <a:rPr lang="en-US" altLang="en-US" sz="2800">
                <a:latin typeface="Verdana" panose="020B0604030504040204" pitchFamily="34" charset="0"/>
              </a:rPr>
              <a:t>modernized railroads</a:t>
            </a:r>
          </a:p>
          <a:p>
            <a:pPr eaLnBrk="1" hangingPunct="1">
              <a:spcAft>
                <a:spcPct val="60000"/>
              </a:spcAft>
              <a:buFont typeface="Arial" panose="020B0604020202020204" pitchFamily="34" charset="0"/>
              <a:buChar char="•"/>
            </a:pPr>
            <a:r>
              <a:rPr lang="en-US" altLang="en-US" sz="2800">
                <a:latin typeface="Verdana" panose="020B0604030504040204" pitchFamily="34" charset="0"/>
              </a:rPr>
              <a:t>increased variety of the South’s crops</a:t>
            </a: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6113463" y="1741488"/>
            <a:ext cx="4953000" cy="321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28600" indent="-228600"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Aft>
                <a:spcPct val="60000"/>
              </a:spcAft>
            </a:pPr>
            <a:r>
              <a:rPr lang="en-US" altLang="en-US" sz="2000" b="1">
                <a:solidFill>
                  <a:srgbClr val="FF0000"/>
                </a:solidFill>
                <a:latin typeface="Verdana" panose="020B0604030504040204" pitchFamily="34" charset="0"/>
              </a:rPr>
              <a:t>  </a:t>
            </a:r>
            <a:r>
              <a:rPr lang="en-US" altLang="en-US" sz="2600" b="1">
                <a:solidFill>
                  <a:srgbClr val="FF0000"/>
                </a:solidFill>
                <a:latin typeface="Verdana" panose="020B0604030504040204" pitchFamily="34" charset="0"/>
              </a:rPr>
              <a:t>For African Americans:</a:t>
            </a:r>
          </a:p>
          <a:p>
            <a:pPr eaLnBrk="1" hangingPunct="1">
              <a:spcAft>
                <a:spcPct val="60000"/>
              </a:spcAft>
              <a:buFont typeface="Arial" panose="020B0604020202020204" pitchFamily="34" charset="0"/>
              <a:buChar char="•"/>
            </a:pPr>
            <a:r>
              <a:rPr lang="en-US" altLang="en-US" sz="2600">
                <a:latin typeface="Verdana" panose="020B0604030504040204" pitchFamily="34" charset="0"/>
              </a:rPr>
              <a:t>gave African Americans </a:t>
            </a:r>
            <a:r>
              <a:rPr lang="en-US" altLang="en-US" sz="2600" i="1">
                <a:latin typeface="Verdana" panose="020B0604030504040204" pitchFamily="34" charset="0"/>
              </a:rPr>
              <a:t>some</a:t>
            </a:r>
            <a:r>
              <a:rPr lang="en-US" altLang="en-US" sz="2600">
                <a:latin typeface="Verdana" panose="020B0604030504040204" pitchFamily="34" charset="0"/>
              </a:rPr>
              <a:t> opportunities</a:t>
            </a:r>
          </a:p>
          <a:p>
            <a:pPr eaLnBrk="1" hangingPunct="1">
              <a:spcAft>
                <a:spcPct val="60000"/>
              </a:spcAft>
              <a:buFont typeface="Arial" panose="020B0604020202020204" pitchFamily="34" charset="0"/>
              <a:buChar char="•"/>
            </a:pPr>
            <a:r>
              <a:rPr lang="en-US" altLang="en-US" sz="2600">
                <a:latin typeface="Verdana" panose="020B0604030504040204" pitchFamily="34" charset="0"/>
              </a:rPr>
              <a:t>reunited black families</a:t>
            </a:r>
          </a:p>
          <a:p>
            <a:pPr eaLnBrk="1" hangingPunct="1">
              <a:spcAft>
                <a:spcPct val="60000"/>
              </a:spcAft>
              <a:buFont typeface="Arial" panose="020B0604020202020204" pitchFamily="34" charset="0"/>
              <a:buChar char="•"/>
            </a:pPr>
            <a:r>
              <a:rPr lang="en-US" altLang="en-US" sz="2600">
                <a:latin typeface="Verdana" panose="020B0604030504040204" pitchFamily="34" charset="0"/>
              </a:rPr>
              <a:t>provided educational opportunities</a:t>
            </a:r>
          </a:p>
        </p:txBody>
      </p:sp>
      <p:sp>
        <p:nvSpPr>
          <p:cNvPr id="6" name="Rectangle 29"/>
          <p:cNvSpPr>
            <a:spLocks noChangeArrowheads="1"/>
          </p:cNvSpPr>
          <p:nvPr/>
        </p:nvSpPr>
        <p:spPr bwMode="auto">
          <a:xfrm>
            <a:off x="2971800" y="5397500"/>
            <a:ext cx="7239000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76213" indent="-176213"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800" b="1">
                <a:solidFill>
                  <a:schemeClr val="hlink"/>
                </a:solidFill>
                <a:latin typeface="Verdana" panose="020B0604030504040204" pitchFamily="34" charset="0"/>
              </a:rPr>
              <a:t>For women: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sz="2800">
                <a:latin typeface="Verdana" panose="020B0604030504040204" pitchFamily="34" charset="0"/>
              </a:rPr>
              <a:t>no voting rights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sz="2800">
                <a:latin typeface="Verdana" panose="020B0604030504040204" pitchFamily="34" charset="0"/>
              </a:rPr>
              <a:t>more economic opportunities</a:t>
            </a:r>
          </a:p>
        </p:txBody>
      </p:sp>
      <p:sp>
        <p:nvSpPr>
          <p:cNvPr id="32776" name="TextBox 7"/>
          <p:cNvSpPr txBox="1">
            <a:spLocks noChangeArrowheads="1"/>
          </p:cNvSpPr>
          <p:nvPr/>
        </p:nvSpPr>
        <p:spPr bwMode="auto">
          <a:xfrm>
            <a:off x="2971800" y="941389"/>
            <a:ext cx="64389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/>
              <a:t>Changes Brought By Reconstruction</a:t>
            </a:r>
          </a:p>
        </p:txBody>
      </p:sp>
    </p:spTree>
    <p:extLst>
      <p:ext uri="{BB962C8B-B14F-4D97-AF65-F5344CB8AC3E}">
        <p14:creationId xmlns:p14="http://schemas.microsoft.com/office/powerpoint/2010/main" val="34728629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" grpId="0" animBg="1"/>
      <p:bldP spid="3" grpId="0" animBg="1"/>
      <p:bldP spid="4" grpId="0"/>
      <p:bldP spid="7" grpId="0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1"/>
          <p:cNvSpPr>
            <a:spLocks noChangeArrowheads="1"/>
          </p:cNvSpPr>
          <p:nvPr/>
        </p:nvSpPr>
        <p:spPr bwMode="auto">
          <a:xfrm>
            <a:off x="1535114" y="1884364"/>
            <a:ext cx="9132887" cy="4592637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C9C9FF"/>
              </a:gs>
            </a:gsLst>
            <a:lin ang="5400000" scaled="1"/>
          </a:gradFill>
          <a:ln w="19050">
            <a:solidFill>
              <a:srgbClr val="666699"/>
            </a:solidFill>
            <a:miter lim="800000"/>
            <a:headEnd/>
            <a:tailEnd/>
          </a:ln>
          <a:effectLst>
            <a:outerShdw dist="45791" dir="3378596" algn="ctr" rotWithShape="0">
              <a:srgbClr val="B2B2B2">
                <a:alpha val="50000"/>
              </a:srgbClr>
            </a:outerShdw>
          </a:effectLst>
        </p:spPr>
        <p:txBody>
          <a:bodyPr wrap="none" anchor="ctr"/>
          <a:lstStyle>
            <a:lvl1pPr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4819" name="Text Box 129"/>
          <p:cNvSpPr txBox="1">
            <a:spLocks noChangeArrowheads="1"/>
          </p:cNvSpPr>
          <p:nvPr/>
        </p:nvSpPr>
        <p:spPr bwMode="auto">
          <a:xfrm>
            <a:off x="1295400" y="930275"/>
            <a:ext cx="9372600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800" b="1">
                <a:latin typeface="Verdana" panose="020B0604030504040204" pitchFamily="34" charset="0"/>
              </a:rPr>
              <a:t>The Civil War had a lasting effect on </a:t>
            </a:r>
            <a:br>
              <a:rPr lang="en-US" altLang="en-US" sz="2800" b="1">
                <a:latin typeface="Verdana" panose="020B0604030504040204" pitchFamily="34" charset="0"/>
              </a:rPr>
            </a:br>
            <a:r>
              <a:rPr lang="en-US" altLang="en-US" sz="2800" b="1">
                <a:latin typeface="Verdana" panose="020B0604030504040204" pitchFamily="34" charset="0"/>
              </a:rPr>
              <a:t>state and national politics.</a:t>
            </a:r>
          </a:p>
        </p:txBody>
      </p:sp>
      <p:graphicFrame>
        <p:nvGraphicFramePr>
          <p:cNvPr id="15378" name="Group 18"/>
          <p:cNvGraphicFramePr>
            <a:graphicFrameLocks noGrp="1"/>
          </p:cNvGraphicFramePr>
          <p:nvPr/>
        </p:nvGraphicFramePr>
        <p:xfrm>
          <a:off x="6172200" y="2514600"/>
          <a:ext cx="3657600" cy="3873500"/>
        </p:xfrm>
        <a:graphic>
          <a:graphicData uri="http://schemas.openxmlformats.org/drawingml/2006/table">
            <a:tbl>
              <a:tblPr/>
              <a:tblGrid>
                <a:gridCol w="3657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6510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Democratic Party</a:t>
                      </a:r>
                    </a:p>
                  </a:txBody>
                  <a:tcPr marT="45716" marB="4571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71647">
                <a:tc>
                  <a:txBody>
                    <a:bodyPr/>
                    <a:lstStyle/>
                    <a:p>
                      <a:pPr marL="273050" marR="0" lvl="0" indent="-2730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became the party of industrial workers</a:t>
                      </a:r>
                    </a:p>
                  </a:txBody>
                  <a:tcPr marT="45716" marB="4571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71647">
                <a:tc>
                  <a:txBody>
                    <a:bodyPr/>
                    <a:lstStyle/>
                    <a:p>
                      <a:pPr marL="273050" marR="0" lvl="0" indent="-2730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associated with segregation in the South</a:t>
                      </a:r>
                    </a:p>
                  </a:txBody>
                  <a:tcPr marT="45716" marB="4571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510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marT="45716" marB="4571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5377" name="Group 17"/>
          <p:cNvGraphicFramePr>
            <a:graphicFrameLocks noGrp="1"/>
          </p:cNvGraphicFramePr>
          <p:nvPr/>
        </p:nvGraphicFramePr>
        <p:xfrm>
          <a:off x="1946276" y="2514601"/>
          <a:ext cx="3814763" cy="3826223"/>
        </p:xfrm>
        <a:graphic>
          <a:graphicData uri="http://schemas.openxmlformats.org/drawingml/2006/table">
            <a:tbl>
              <a:tblPr/>
              <a:tblGrid>
                <a:gridCol w="38147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6495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Republican Party</a:t>
                      </a:r>
                    </a:p>
                  </a:txBody>
                  <a:tcPr marL="91424" marR="91424" marT="45704" marB="4570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71419">
                <a:tc>
                  <a:txBody>
                    <a:bodyPr/>
                    <a:lstStyle/>
                    <a:p>
                      <a:pPr marL="273050" marR="0" lvl="0" indent="-2730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Became known as the party of Lincoln</a:t>
                      </a:r>
                    </a:p>
                  </a:txBody>
                  <a:tcPr marL="91424" marR="91424" marT="45704" marB="4570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44748">
                <a:tc>
                  <a:txBody>
                    <a:bodyPr/>
                    <a:lstStyle/>
                    <a:p>
                      <a:pPr marL="273050" marR="0" lvl="0" indent="-2730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associated with freeing the slaves</a:t>
                      </a:r>
                    </a:p>
                  </a:txBody>
                  <a:tcPr marL="91424" marR="91424" marT="45704" marB="4570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44748">
                <a:tc>
                  <a:txBody>
                    <a:bodyPr/>
                    <a:lstStyle/>
                    <a:p>
                      <a:pPr marL="273050" marR="0" lvl="0" indent="-2730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became the party of big business</a:t>
                      </a:r>
                    </a:p>
                  </a:txBody>
                  <a:tcPr marL="91424" marR="91424" marT="45704" marB="4570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4830" name="Line 19"/>
          <p:cNvSpPr>
            <a:spLocks noChangeShapeType="1"/>
          </p:cNvSpPr>
          <p:nvPr/>
        </p:nvSpPr>
        <p:spPr bwMode="auto">
          <a:xfrm>
            <a:off x="2590800" y="2971800"/>
            <a:ext cx="7162800" cy="0"/>
          </a:xfrm>
          <a:prstGeom prst="line">
            <a:avLst/>
          </a:prstGeom>
          <a:noFill/>
          <a:ln w="9525">
            <a:solidFill>
              <a:srgbClr val="6666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31" name="Line 20"/>
          <p:cNvSpPr>
            <a:spLocks noChangeShapeType="1"/>
          </p:cNvSpPr>
          <p:nvPr/>
        </p:nvSpPr>
        <p:spPr bwMode="auto">
          <a:xfrm>
            <a:off x="6096000" y="2514600"/>
            <a:ext cx="0" cy="2895600"/>
          </a:xfrm>
          <a:prstGeom prst="line">
            <a:avLst/>
          </a:prstGeom>
          <a:noFill/>
          <a:ln w="9525">
            <a:solidFill>
              <a:srgbClr val="6666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59362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531</Words>
  <Application>Microsoft Office PowerPoint</Application>
  <PresentationFormat>Widescreen</PresentationFormat>
  <Paragraphs>72</Paragraphs>
  <Slides>12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Verdana</vt:lpstr>
      <vt:lpstr>Office Theme</vt:lpstr>
      <vt:lpstr>12.2 &amp; 12.3  Reconstruction Issues &amp; End of Reconstruction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HASD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12.2 &amp; 12.3  Reconstruction Issues &amp; End of Reconstruction</dc:title>
  <dc:creator>User</dc:creator>
  <cp:lastModifiedBy>User</cp:lastModifiedBy>
  <cp:revision>1</cp:revision>
  <dcterms:created xsi:type="dcterms:W3CDTF">2019-09-04T16:46:23Z</dcterms:created>
  <dcterms:modified xsi:type="dcterms:W3CDTF">2019-09-04T16:47:20Z</dcterms:modified>
</cp:coreProperties>
</file>